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259" r:id="rId4"/>
    <p:sldId id="326" r:id="rId5"/>
    <p:sldId id="260" r:id="rId6"/>
    <p:sldId id="261" r:id="rId7"/>
    <p:sldId id="262" r:id="rId8"/>
    <p:sldId id="263" r:id="rId9"/>
    <p:sldId id="325" r:id="rId10"/>
    <p:sldId id="321" r:id="rId11"/>
    <p:sldId id="322" r:id="rId12"/>
    <p:sldId id="324" r:id="rId13"/>
    <p:sldId id="317" r:id="rId14"/>
    <p:sldId id="318" r:id="rId15"/>
    <p:sldId id="319" r:id="rId16"/>
    <p:sldId id="320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28" r:id="rId26"/>
    <p:sldId id="274" r:id="rId27"/>
    <p:sldId id="300" r:id="rId28"/>
    <p:sldId id="298" r:id="rId29"/>
    <p:sldId id="297" r:id="rId30"/>
    <p:sldId id="301" r:id="rId31"/>
    <p:sldId id="275" r:id="rId32"/>
    <p:sldId id="302" r:id="rId33"/>
    <p:sldId id="303" r:id="rId34"/>
    <p:sldId id="276" r:id="rId35"/>
    <p:sldId id="304" r:id="rId36"/>
    <p:sldId id="277" r:id="rId37"/>
    <p:sldId id="308" r:id="rId38"/>
    <p:sldId id="306" r:id="rId39"/>
    <p:sldId id="305" r:id="rId40"/>
    <p:sldId id="307" r:id="rId41"/>
    <p:sldId id="278" r:id="rId42"/>
    <p:sldId id="279" r:id="rId43"/>
    <p:sldId id="312" r:id="rId44"/>
    <p:sldId id="309" r:id="rId45"/>
    <p:sldId id="310" r:id="rId46"/>
    <p:sldId id="311" r:id="rId47"/>
    <p:sldId id="280" r:id="rId48"/>
    <p:sldId id="313" r:id="rId49"/>
    <p:sldId id="314" r:id="rId50"/>
    <p:sldId id="315" r:id="rId51"/>
    <p:sldId id="316" r:id="rId52"/>
    <p:sldId id="281" r:id="rId53"/>
    <p:sldId id="327" r:id="rId54"/>
    <p:sldId id="292" r:id="rId55"/>
    <p:sldId id="293" r:id="rId56"/>
    <p:sldId id="294" r:id="rId57"/>
    <p:sldId id="295" r:id="rId58"/>
    <p:sldId id="296" r:id="rId5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F"/>
    <a:srgbClr val="0A4E19"/>
    <a:srgbClr val="FECC2B"/>
    <a:srgbClr val="14A4DA"/>
    <a:srgbClr val="BFBFBF"/>
    <a:srgbClr val="CDCDCD"/>
    <a:srgbClr val="DFDFDF"/>
    <a:srgbClr val="ECECEC"/>
    <a:srgbClr val="DBF48C"/>
    <a:srgbClr val="CC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563" autoAdjust="0"/>
  </p:normalViewPr>
  <p:slideViewPr>
    <p:cSldViewPr snapToGrid="0" snapToObjects="1">
      <p:cViewPr varScale="1">
        <p:scale>
          <a:sx n="87" d="100"/>
          <a:sy n="87" d="100"/>
        </p:scale>
        <p:origin x="-16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03/05/17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03/05/17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03/05/17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structura </a:t>
            </a:r>
            <a:r>
              <a:rPr lang="es-VE" sz="1600" dirty="0"/>
              <a:t>de 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114307" y="3495298"/>
            <a:ext cx="3969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853022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odelo </a:t>
            </a:r>
            <a:r>
              <a:rPr lang="es-VE" sz="1600" dirty="0"/>
              <a:t>de </a:t>
            </a:r>
            <a:r>
              <a:rPr lang="es-VE" sz="1600" dirty="0" smtClean="0"/>
              <a:t>entidad relación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241988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de 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presenciales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individual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NFC, buscador </a:t>
            </a:r>
            <a:r>
              <a:rPr lang="es-VE" sz="1600" dirty="0"/>
              <a:t>por </a:t>
            </a:r>
            <a:r>
              <a:rPr lang="es-VE" sz="1600" dirty="0" smtClean="0"/>
              <a:t>lista,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002681"/>
            <a:ext cx="3423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escrito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de la Guía de 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Metodología de 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18399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AR 3D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247715" y="5336329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x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0513" y="4622833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368406" y="1583854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1838133" y="3230333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840062" y="5361258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328407" y="778034"/>
            <a:ext cx="739229" cy="815662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8569576">
            <a:off x="5873476" y="2607803"/>
            <a:ext cx="13911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7175162" y="103574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332258" y="3169047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607689" y="509702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lecha curvada hacia la derecha 31"/>
          <p:cNvSpPr/>
          <p:nvPr/>
        </p:nvSpPr>
        <p:spPr>
          <a:xfrm rot="16200000">
            <a:off x="3520882" y="2780482"/>
            <a:ext cx="1706458" cy="3136817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379255" y="664563"/>
            <a:ext cx="1706458" cy="3268129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31515" y="2393879"/>
            <a:ext cx="116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Planning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5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6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285076" y="1990182"/>
            <a:ext cx="2038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Sprint descripcion1</a:t>
            </a:r>
          </a:p>
          <a:p>
            <a:r>
              <a:rPr lang="es-VE" dirty="0" smtClean="0"/>
              <a:t>Sprint descripcion2</a:t>
            </a:r>
          </a:p>
          <a:p>
            <a:endParaRPr lang="es-VE" dirty="0"/>
          </a:p>
          <a:p>
            <a:r>
              <a:rPr lang="es-VE" dirty="0" smtClean="0"/>
              <a:t>Sprint descripción 3</a:t>
            </a:r>
          </a:p>
          <a:p>
            <a:endParaRPr lang="es-VE" dirty="0"/>
          </a:p>
          <a:p>
            <a:r>
              <a:rPr lang="es-VE" dirty="0" err="1" smtClean="0"/>
              <a:t>Sripnt</a:t>
            </a:r>
            <a:r>
              <a:rPr lang="es-VE" dirty="0" smtClean="0"/>
              <a:t> descripción 4</a:t>
            </a:r>
          </a:p>
          <a:p>
            <a:endParaRPr lang="es-VE" dirty="0"/>
          </a:p>
          <a:p>
            <a:r>
              <a:rPr lang="es-VE" dirty="0" smtClean="0"/>
              <a:t>Sprint descripción 5</a:t>
            </a:r>
            <a:endParaRPr lang="es-VE" dirty="0"/>
          </a:p>
        </p:txBody>
      </p:sp>
      <p:sp>
        <p:nvSpPr>
          <p:cNvPr id="55" name="CuadroTexto 54"/>
          <p:cNvSpPr txBox="1"/>
          <p:nvPr/>
        </p:nvSpPr>
        <p:spPr>
          <a:xfrm>
            <a:off x="7167068" y="1416389"/>
            <a:ext cx="1026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Review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5</a:t>
            </a:r>
            <a:endParaRPr lang="es-VE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625291" y="3637055"/>
            <a:ext cx="1578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Retrospectiva1</a:t>
            </a:r>
          </a:p>
          <a:p>
            <a:r>
              <a:rPr lang="es-VE" dirty="0" smtClean="0"/>
              <a:t>Retrospectiva2</a:t>
            </a:r>
          </a:p>
          <a:p>
            <a:r>
              <a:rPr lang="es-VE" dirty="0" smtClean="0"/>
              <a:t>Retrospectiva3</a:t>
            </a:r>
          </a:p>
          <a:p>
            <a:r>
              <a:rPr lang="es-VE" dirty="0" smtClean="0"/>
              <a:t>Retrospectiva4</a:t>
            </a:r>
          </a:p>
          <a:p>
            <a:r>
              <a:rPr lang="es-VE" dirty="0" smtClean="0"/>
              <a:t>Retrospectiva5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181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7" name="Agrupar 26"/>
          <p:cNvGrpSpPr/>
          <p:nvPr/>
        </p:nvGrpSpPr>
        <p:grpSpPr>
          <a:xfrm>
            <a:off x="344253" y="2732575"/>
            <a:ext cx="8408537" cy="2692242"/>
            <a:chOff x="62927" y="2716565"/>
            <a:chExt cx="8408537" cy="2692242"/>
          </a:xfrm>
        </p:grpSpPr>
        <p:grpSp>
          <p:nvGrpSpPr>
            <p:cNvPr id="28" name="Agrupar 27"/>
            <p:cNvGrpSpPr/>
            <p:nvPr/>
          </p:nvGrpSpPr>
          <p:grpSpPr>
            <a:xfrm>
              <a:off x="62927" y="2716566"/>
              <a:ext cx="3390656" cy="2692240"/>
              <a:chOff x="133672" y="116982"/>
              <a:chExt cx="7842321" cy="6584347"/>
            </a:xfrm>
          </p:grpSpPr>
          <p:pic>
            <p:nvPicPr>
              <p:cNvPr id="43" name="Imagen 42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44" name="Imagen 43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45" name="Marco 44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Marco 45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3456312" y="2716565"/>
              <a:ext cx="1569713" cy="2692241"/>
              <a:chOff x="3472389" y="2732575"/>
              <a:chExt cx="1569713" cy="2676232"/>
            </a:xfrm>
          </p:grpSpPr>
          <p:pic>
            <p:nvPicPr>
              <p:cNvPr id="41" name="Imagen 40" descr="Captura de pantalla 2017-05-03 a la(s) 16.38.2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389" y="2732575"/>
                <a:ext cx="1569713" cy="2676232"/>
              </a:xfrm>
              <a:prstGeom prst="rect">
                <a:avLst/>
              </a:prstGeom>
            </p:spPr>
          </p:pic>
          <p:sp>
            <p:nvSpPr>
              <p:cNvPr id="42" name="Marco 41"/>
              <p:cNvSpPr/>
              <p:nvPr/>
            </p:nvSpPr>
            <p:spPr>
              <a:xfrm>
                <a:off x="3773803" y="2746572"/>
                <a:ext cx="1059293" cy="239158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Agrupar 29"/>
            <p:cNvGrpSpPr/>
            <p:nvPr/>
          </p:nvGrpSpPr>
          <p:grpSpPr>
            <a:xfrm>
              <a:off x="5043489" y="2716565"/>
              <a:ext cx="1627687" cy="2692242"/>
              <a:chOff x="1950833" y="0"/>
              <a:chExt cx="3728020" cy="5643358"/>
            </a:xfrm>
          </p:grpSpPr>
          <p:pic>
            <p:nvPicPr>
              <p:cNvPr id="38" name="Imagen 37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0833" y="0"/>
                <a:ext cx="3728020" cy="5643358"/>
              </a:xfrm>
              <a:prstGeom prst="rect">
                <a:avLst/>
              </a:prstGeom>
            </p:spPr>
          </p:pic>
          <p:pic>
            <p:nvPicPr>
              <p:cNvPr id="39" name="Imagen 38" descr="Captura de pantalla 2017-05-03 a la(s) 16.44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280" y="28536"/>
                <a:ext cx="1640927" cy="442337"/>
              </a:xfrm>
              <a:prstGeom prst="rect">
                <a:avLst/>
              </a:prstGeom>
            </p:spPr>
          </p:pic>
          <p:sp>
            <p:nvSpPr>
              <p:cNvPr id="40" name="Marco 39"/>
              <p:cNvSpPr/>
              <p:nvPr/>
            </p:nvSpPr>
            <p:spPr>
              <a:xfrm>
                <a:off x="2113279" y="2370167"/>
                <a:ext cx="3408973" cy="918821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6687886" y="2716567"/>
              <a:ext cx="1783578" cy="2692240"/>
              <a:chOff x="1270272" y="-1"/>
              <a:chExt cx="5374755" cy="7892795"/>
            </a:xfrm>
          </p:grpSpPr>
          <p:grpSp>
            <p:nvGrpSpPr>
              <p:cNvPr id="32" name="Agrupar 31"/>
              <p:cNvGrpSpPr/>
              <p:nvPr/>
            </p:nvGrpSpPr>
            <p:grpSpPr>
              <a:xfrm>
                <a:off x="1270272" y="-1"/>
                <a:ext cx="5374755" cy="7892795"/>
                <a:chOff x="1270272" y="-1"/>
                <a:chExt cx="5374755" cy="7892795"/>
              </a:xfrm>
            </p:grpSpPr>
            <p:grpSp>
              <p:nvGrpSpPr>
                <p:cNvPr id="34" name="Agrupar 33"/>
                <p:cNvGrpSpPr/>
                <p:nvPr/>
              </p:nvGrpSpPr>
              <p:grpSpPr>
                <a:xfrm>
                  <a:off x="1270273" y="-1"/>
                  <a:ext cx="5374754" cy="7892795"/>
                  <a:chOff x="1270273" y="0"/>
                  <a:chExt cx="4002338" cy="6858000"/>
                </a:xfrm>
              </p:grpSpPr>
              <p:pic>
                <p:nvPicPr>
                  <p:cNvPr id="36" name="Imagen 35" descr="Captura de pantalla 2017-05-03 a la(s) 16.37.11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70273" y="0"/>
                    <a:ext cx="4002338" cy="685800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ángulo 36"/>
                  <p:cNvSpPr/>
                  <p:nvPr/>
                </p:nvSpPr>
                <p:spPr>
                  <a:xfrm>
                    <a:off x="1305649" y="2228588"/>
                    <a:ext cx="3922615" cy="1898497"/>
                  </a:xfrm>
                  <a:prstGeom prst="rect">
                    <a:avLst/>
                  </a:prstGeom>
                  <a:solidFill>
                    <a:srgbClr val="F9F9F9"/>
                  </a:solidFill>
                  <a:ln>
                    <a:solidFill>
                      <a:srgbClr val="F9F9F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pic>
              <p:nvPicPr>
                <p:cNvPr id="35" name="Imagen 34" descr="Captura de pantalla 2017-05-03 a la(s) 16.48.20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272" y="908222"/>
                  <a:ext cx="5315201" cy="2561897"/>
                </a:xfrm>
                <a:prstGeom prst="rect">
                  <a:avLst/>
                </a:prstGeom>
              </p:spPr>
            </p:pic>
          </p:grpSp>
          <p:sp>
            <p:nvSpPr>
              <p:cNvPr id="33" name="Marco 32"/>
              <p:cNvSpPr/>
              <p:nvPr/>
            </p:nvSpPr>
            <p:spPr>
              <a:xfrm>
                <a:off x="1270272" y="879238"/>
                <a:ext cx="5315202" cy="2590881"/>
              </a:xfrm>
              <a:prstGeom prst="frame">
                <a:avLst>
                  <a:gd name="adj1" fmla="val 4159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505353" y="1846030"/>
            <a:ext cx="373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</a:t>
            </a:r>
            <a:r>
              <a:rPr lang="es-VE" dirty="0" smtClean="0"/>
              <a:t>ificultad para conseguir </a:t>
            </a:r>
            <a:r>
              <a:rPr lang="es-VE" dirty="0"/>
              <a:t>los </a:t>
            </a:r>
            <a:r>
              <a:rPr lang="es-VE" dirty="0" smtClean="0"/>
              <a:t>lugares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-3775393" y="393968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Carencia de </a:t>
            </a:r>
            <a:r>
              <a:rPr lang="es-VE" dirty="0"/>
              <a:t>mapas, guías o </a:t>
            </a:r>
            <a:r>
              <a:rPr lang="es-VE" dirty="0" smtClean="0"/>
              <a:t>indicativos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-3993893" y="4824065"/>
            <a:ext cx="321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dirty="0" smtClean="0"/>
              <a:t>Difícil adaptación </a:t>
            </a:r>
            <a:r>
              <a:rPr lang="es-VE" dirty="0"/>
              <a:t>a la </a:t>
            </a:r>
            <a:r>
              <a:rPr lang="es-VE" dirty="0" smtClean="0"/>
              <a:t>institución</a:t>
            </a:r>
            <a:r>
              <a:rPr lang="es-ES_tradnl" dirty="0" smtClean="0"/>
              <a:t> </a:t>
            </a:r>
            <a:endParaRPr lang="es-ES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9" y="3339099"/>
            <a:ext cx="2753105" cy="1835403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1073722" y="2635971"/>
            <a:ext cx="3295016" cy="3346081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1169732" y="2780843"/>
            <a:ext cx="6868621" cy="2909785"/>
            <a:chOff x="405823" y="1417684"/>
            <a:chExt cx="6989724" cy="2909785"/>
          </a:xfrm>
        </p:grpSpPr>
        <p:grpSp>
          <p:nvGrpSpPr>
            <p:cNvPr id="25" name="Agrupar 24"/>
            <p:cNvGrpSpPr/>
            <p:nvPr/>
          </p:nvGrpSpPr>
          <p:grpSpPr>
            <a:xfrm>
              <a:off x="405823" y="1417685"/>
              <a:ext cx="1771952" cy="2909432"/>
              <a:chOff x="405823" y="1417685"/>
              <a:chExt cx="1771952" cy="2909432"/>
            </a:xfrm>
          </p:grpSpPr>
          <p:pic>
            <p:nvPicPr>
              <p:cNvPr id="35" name="Imagen 34" descr="Captura de pantalla 2017-04-22 a la(s) 20.22.4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823" y="1417685"/>
                <a:ext cx="1771952" cy="2909432"/>
              </a:xfrm>
              <a:prstGeom prst="rect">
                <a:avLst/>
              </a:prstGeom>
            </p:spPr>
          </p:pic>
          <p:sp>
            <p:nvSpPr>
              <p:cNvPr id="36" name="Marco 35"/>
              <p:cNvSpPr/>
              <p:nvPr/>
            </p:nvSpPr>
            <p:spPr>
              <a:xfrm>
                <a:off x="405823" y="2299620"/>
                <a:ext cx="1377325" cy="246029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Agrupar 25"/>
            <p:cNvGrpSpPr/>
            <p:nvPr/>
          </p:nvGrpSpPr>
          <p:grpSpPr>
            <a:xfrm>
              <a:off x="3922876" y="1417684"/>
              <a:ext cx="1752000" cy="2909432"/>
              <a:chOff x="4519016" y="1423101"/>
              <a:chExt cx="1752000" cy="2909432"/>
            </a:xfrm>
          </p:grpSpPr>
          <p:pic>
            <p:nvPicPr>
              <p:cNvPr id="33" name="Imagen 32" descr="Captura de pantalla 2017-04-22 a la(s) 20.21.3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016" y="1423101"/>
                <a:ext cx="1752000" cy="2909432"/>
              </a:xfrm>
              <a:prstGeom prst="rect">
                <a:avLst/>
              </a:prstGeom>
            </p:spPr>
          </p:pic>
          <p:sp>
            <p:nvSpPr>
              <p:cNvPr id="34" name="Marco 33"/>
              <p:cNvSpPr/>
              <p:nvPr/>
            </p:nvSpPr>
            <p:spPr>
              <a:xfrm>
                <a:off x="4604935" y="2652712"/>
                <a:ext cx="1582955" cy="45381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Agrupar 26"/>
            <p:cNvGrpSpPr/>
            <p:nvPr/>
          </p:nvGrpSpPr>
          <p:grpSpPr>
            <a:xfrm>
              <a:off x="2198888" y="1417685"/>
              <a:ext cx="1710469" cy="2909431"/>
              <a:chOff x="2233448" y="1417685"/>
              <a:chExt cx="1710469" cy="2909431"/>
            </a:xfrm>
          </p:grpSpPr>
          <p:pic>
            <p:nvPicPr>
              <p:cNvPr id="31" name="Imagen 30" descr="Captura de pantalla 2017-05-03 a la(s) 17.23.03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2087" y="1417685"/>
                <a:ext cx="1701830" cy="2909431"/>
              </a:xfrm>
              <a:prstGeom prst="rect">
                <a:avLst/>
              </a:prstGeom>
            </p:spPr>
          </p:pic>
          <p:sp>
            <p:nvSpPr>
              <p:cNvPr id="32" name="Marco 31"/>
              <p:cNvSpPr/>
              <p:nvPr/>
            </p:nvSpPr>
            <p:spPr>
              <a:xfrm>
                <a:off x="2233448" y="2290980"/>
                <a:ext cx="1701830" cy="542940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Agrupar 27"/>
            <p:cNvGrpSpPr/>
            <p:nvPr/>
          </p:nvGrpSpPr>
          <p:grpSpPr>
            <a:xfrm>
              <a:off x="5700888" y="1417684"/>
              <a:ext cx="1694659" cy="2909785"/>
              <a:chOff x="5744088" y="1417684"/>
              <a:chExt cx="1694659" cy="2909785"/>
            </a:xfrm>
          </p:grpSpPr>
          <p:pic>
            <p:nvPicPr>
              <p:cNvPr id="29" name="Imagen 28" descr="Captura de pantalla 2017-05-03 a la(s) 17.27.46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30" name="Marco 29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82" y="2898474"/>
            <a:ext cx="1674047" cy="10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7758820" y="3976762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2753068" y="5365093"/>
            <a:ext cx="21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BUSCADOR ESCRITO</a:t>
            </a:r>
            <a:endParaRPr lang="es-ES" dirty="0"/>
          </a:p>
        </p:txBody>
      </p:sp>
      <p:grpSp>
        <p:nvGrpSpPr>
          <p:cNvPr id="31" name="Agrupar 30"/>
          <p:cNvGrpSpPr/>
          <p:nvPr/>
        </p:nvGrpSpPr>
        <p:grpSpPr>
          <a:xfrm>
            <a:off x="211812" y="2798255"/>
            <a:ext cx="6780765" cy="2428773"/>
            <a:chOff x="223652" y="1734427"/>
            <a:chExt cx="8128300" cy="2724052"/>
          </a:xfrm>
        </p:grpSpPr>
        <p:grpSp>
          <p:nvGrpSpPr>
            <p:cNvPr id="32" name="Agrupar 31"/>
            <p:cNvGrpSpPr/>
            <p:nvPr/>
          </p:nvGrpSpPr>
          <p:grpSpPr>
            <a:xfrm>
              <a:off x="223652" y="1734427"/>
              <a:ext cx="8128300" cy="2724052"/>
              <a:chOff x="223652" y="1734427"/>
              <a:chExt cx="8128300" cy="2724052"/>
            </a:xfrm>
          </p:grpSpPr>
          <p:grpSp>
            <p:nvGrpSpPr>
              <p:cNvPr id="34" name="Agrupar 33"/>
              <p:cNvGrpSpPr/>
              <p:nvPr/>
            </p:nvGrpSpPr>
            <p:grpSpPr>
              <a:xfrm>
                <a:off x="223652" y="1739022"/>
                <a:ext cx="4892950" cy="2714862"/>
                <a:chOff x="772900" y="1670356"/>
                <a:chExt cx="4892950" cy="2714862"/>
              </a:xfrm>
            </p:grpSpPr>
            <p:grpSp>
              <p:nvGrpSpPr>
                <p:cNvPr id="37" name="Agrupar 36"/>
                <p:cNvGrpSpPr/>
                <p:nvPr/>
              </p:nvGrpSpPr>
              <p:grpSpPr>
                <a:xfrm>
                  <a:off x="772900" y="1670356"/>
                  <a:ext cx="1678857" cy="2692240"/>
                  <a:chOff x="1270272" y="-1"/>
                  <a:chExt cx="5374755" cy="7892795"/>
                </a:xfrm>
              </p:grpSpPr>
              <p:grpSp>
                <p:nvGrpSpPr>
                  <p:cNvPr id="40" name="Agrupar 39"/>
                  <p:cNvGrpSpPr/>
                  <p:nvPr/>
                </p:nvGrpSpPr>
                <p:grpSpPr>
                  <a:xfrm>
                    <a:off x="1270272" y="-1"/>
                    <a:ext cx="5374755" cy="7892795"/>
                    <a:chOff x="1270272" y="-1"/>
                    <a:chExt cx="5374755" cy="7892795"/>
                  </a:xfrm>
                </p:grpSpPr>
                <p:grpSp>
                  <p:nvGrpSpPr>
                    <p:cNvPr id="42" name="Agrupar 41"/>
                    <p:cNvGrpSpPr/>
                    <p:nvPr/>
                  </p:nvGrpSpPr>
                  <p:grpSpPr>
                    <a:xfrm>
                      <a:off x="1270273" y="-1"/>
                      <a:ext cx="5374754" cy="7892795"/>
                      <a:chOff x="1270273" y="0"/>
                      <a:chExt cx="4002338" cy="6858000"/>
                    </a:xfrm>
                  </p:grpSpPr>
                  <p:pic>
                    <p:nvPicPr>
                      <p:cNvPr id="44" name="Imagen 43" descr="Captura de pantalla 2017-05-03 a la(s) 16.37.11.png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70273" y="0"/>
                        <a:ext cx="4002338" cy="68580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5" name="Rectángulo 44"/>
                      <p:cNvSpPr/>
                      <p:nvPr/>
                    </p:nvSpPr>
                    <p:spPr>
                      <a:xfrm>
                        <a:off x="1305649" y="2228588"/>
                        <a:ext cx="3922615" cy="1898497"/>
                      </a:xfrm>
                      <a:prstGeom prst="rect">
                        <a:avLst/>
                      </a:prstGeom>
                      <a:solidFill>
                        <a:srgbClr val="F9F9F9"/>
                      </a:solidFill>
                      <a:ln>
                        <a:solidFill>
                          <a:srgbClr val="F9F9F9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pic>
                  <p:nvPicPr>
                    <p:cNvPr id="43" name="Imagen 42" descr="Captura de pantalla 2017-05-03 a la(s) 16.48.20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0272" y="908222"/>
                      <a:ext cx="5315201" cy="25618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1" name="Marco 40"/>
                  <p:cNvSpPr/>
                  <p:nvPr/>
                </p:nvSpPr>
                <p:spPr>
                  <a:xfrm>
                    <a:off x="1270272" y="879238"/>
                    <a:ext cx="5315202" cy="2590881"/>
                  </a:xfrm>
                  <a:prstGeom prst="frame">
                    <a:avLst>
                      <a:gd name="adj1" fmla="val 4159"/>
                    </a:avLst>
                  </a:prstGeom>
                  <a:solidFill>
                    <a:schemeClr val="accent2"/>
                  </a:solidFill>
                  <a:ln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38" name="Imagen 37" descr="Captura de pantalla 2017-05-03 a la(s) 16.27.00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8496" y="1670356"/>
                  <a:ext cx="1587354" cy="2705025"/>
                </a:xfrm>
                <a:prstGeom prst="rect">
                  <a:avLst/>
                </a:prstGeom>
              </p:spPr>
            </p:pic>
            <p:pic>
              <p:nvPicPr>
                <p:cNvPr id="39" name="Imagen 38" descr="Captura de pantalla 2017-05-03 a la(s) 17.03.00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0642" y="1670356"/>
                  <a:ext cx="1588020" cy="2714862"/>
                </a:xfrm>
                <a:prstGeom prst="rect">
                  <a:avLst/>
                </a:prstGeom>
              </p:spPr>
            </p:pic>
          </p:grpSp>
          <p:pic>
            <p:nvPicPr>
              <p:cNvPr id="35" name="Imagen 34" descr="Captura de pantalla 2017-05-03 a la(s) 17.09.1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0925" y="1743617"/>
                <a:ext cx="1586211" cy="2714862"/>
              </a:xfrm>
              <a:prstGeom prst="rect">
                <a:avLst/>
              </a:prstGeom>
            </p:spPr>
          </p:pic>
          <p:pic>
            <p:nvPicPr>
              <p:cNvPr id="36" name="Imagen 35" descr="Captura de pantalla 2017-05-03 a la(s) 17.10.4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3056" y="1734427"/>
                <a:ext cx="1588896" cy="2719457"/>
              </a:xfrm>
              <a:prstGeom prst="rect">
                <a:avLst/>
              </a:prstGeom>
            </p:spPr>
          </p:pic>
        </p:grpSp>
        <p:sp>
          <p:nvSpPr>
            <p:cNvPr id="33" name="Marco 32"/>
            <p:cNvSpPr/>
            <p:nvPr/>
          </p:nvSpPr>
          <p:spPr>
            <a:xfrm>
              <a:off x="4123041" y="2816272"/>
              <a:ext cx="993561" cy="542917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11" name="Imagen 10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82" y="2898474"/>
            <a:ext cx="1674047" cy="10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7758820" y="3976762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753068" y="5347411"/>
            <a:ext cx="21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BUSCADOR LISTA</a:t>
            </a:r>
            <a:endParaRPr lang="es-ES" dirty="0"/>
          </a:p>
        </p:txBody>
      </p:sp>
      <p:grpSp>
        <p:nvGrpSpPr>
          <p:cNvPr id="15" name="Agrupar 14"/>
          <p:cNvGrpSpPr/>
          <p:nvPr/>
        </p:nvGrpSpPr>
        <p:grpSpPr>
          <a:xfrm>
            <a:off x="326728" y="2737942"/>
            <a:ext cx="6724244" cy="2477639"/>
            <a:chOff x="136949" y="2062729"/>
            <a:chExt cx="8668455" cy="2909786"/>
          </a:xfrm>
        </p:grpSpPr>
        <p:grpSp>
          <p:nvGrpSpPr>
            <p:cNvPr id="20" name="Agrupar 19"/>
            <p:cNvGrpSpPr/>
            <p:nvPr/>
          </p:nvGrpSpPr>
          <p:grpSpPr>
            <a:xfrm>
              <a:off x="136949" y="2062729"/>
              <a:ext cx="1694659" cy="2909785"/>
              <a:chOff x="5744088" y="1417684"/>
              <a:chExt cx="1694659" cy="2909785"/>
            </a:xfrm>
          </p:grpSpPr>
          <p:pic>
            <p:nvPicPr>
              <p:cNvPr id="27" name="Imagen 26" descr="Captura de pantalla 2017-05-03 a la(s) 17.27.46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28" name="Marco 27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1" name="Imagen 20" descr="Captura de pantalla 2017-05-03 a la(s) 17.22.4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210" y="2062730"/>
              <a:ext cx="1692711" cy="2909784"/>
            </a:xfrm>
            <a:prstGeom prst="rect">
              <a:avLst/>
            </a:prstGeom>
          </p:spPr>
        </p:pic>
        <p:grpSp>
          <p:nvGrpSpPr>
            <p:cNvPr id="22" name="Agrupar 21"/>
            <p:cNvGrpSpPr/>
            <p:nvPr/>
          </p:nvGrpSpPr>
          <p:grpSpPr>
            <a:xfrm>
              <a:off x="3612047" y="2062731"/>
              <a:ext cx="1695428" cy="2909784"/>
              <a:chOff x="3612047" y="2062731"/>
              <a:chExt cx="1695428" cy="2909784"/>
            </a:xfrm>
          </p:grpSpPr>
          <p:pic>
            <p:nvPicPr>
              <p:cNvPr id="25" name="Imagen 24" descr="Captura de pantalla 2017-05-03 a la(s) 16.27.50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2047" y="2062731"/>
                <a:ext cx="1695428" cy="2909784"/>
              </a:xfrm>
              <a:prstGeom prst="rect">
                <a:avLst/>
              </a:prstGeom>
            </p:spPr>
          </p:pic>
          <p:sp>
            <p:nvSpPr>
              <p:cNvPr id="26" name="Marco 25"/>
              <p:cNvSpPr/>
              <p:nvPr/>
            </p:nvSpPr>
            <p:spPr>
              <a:xfrm>
                <a:off x="4125516" y="3325975"/>
                <a:ext cx="1003634" cy="64395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" name="Imagen 22" descr="Captura de pantalla 2017-05-03 a la(s) 17.38.0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463" y="2062729"/>
              <a:ext cx="1702037" cy="2909785"/>
            </a:xfrm>
            <a:prstGeom prst="rect">
              <a:avLst/>
            </a:prstGeom>
          </p:spPr>
        </p:pic>
        <p:pic>
          <p:nvPicPr>
            <p:cNvPr id="24" name="Imagen 23" descr="Captura de pantalla 2017-05-03 a la(s) 17.38.58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144" y="2062729"/>
              <a:ext cx="1710260" cy="290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ES_tradnl" sz="2000" dirty="0" smtClean="0"/>
              <a:t>Diagrama de flujo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Ver 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933648" y="2025259"/>
            <a:ext cx="3558292" cy="3429643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 </a:t>
            </a:r>
            <a:r>
              <a:rPr lang="es-VE" sz="2000" dirty="0"/>
              <a:t>, 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guia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consejos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Bello</a:t>
            </a:r>
            <a:r>
              <a:rPr lang="es-VE" dirty="0"/>
              <a:t>.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La 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Android Studio brinda versatilidad en la implementación de interfaces envidenciándose en el corto tiempo para </a:t>
            </a:r>
            <a:r>
              <a:rPr lang="es-VE" sz="2000" dirty="0" smtClean="0"/>
              <a:t>realizarlas.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</a:t>
            </a:r>
            <a:r>
              <a:rPr lang="es-VE" sz="2000" dirty="0" smtClean="0"/>
              <a:t>usuarios.</a:t>
            </a:r>
            <a:endParaRPr lang="es-ES_tradnl" sz="2000" dirty="0"/>
          </a:p>
          <a:p>
            <a:pPr lvl="0"/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78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VE" sz="2000" dirty="0"/>
              <a:t>Implementar y adaptar la tecnología de la AR a otros sistemas que ya existen actualmente en la Universidad Católica Andres Bello, para así facilitar su proceso </a:t>
            </a:r>
            <a:r>
              <a:rPr lang="es-VE" sz="2000" dirty="0" smtClean="0"/>
              <a:t>o </a:t>
            </a:r>
            <a:r>
              <a:rPr lang="es-VE" sz="2000" dirty="0"/>
              <a:t>permitir el surgimiento de </a:t>
            </a:r>
            <a:r>
              <a:rPr lang="es-VE" sz="2000" dirty="0" smtClean="0"/>
              <a:t>nuevas.</a:t>
            </a:r>
          </a:p>
          <a:p>
            <a:endParaRPr lang="es-VE" sz="2000" dirty="0" smtClean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</a:t>
            </a:r>
            <a:r>
              <a:rPr lang="es-VE" sz="2000" dirty="0" smtClean="0"/>
              <a:t>voz.</a:t>
            </a:r>
          </a:p>
          <a:p>
            <a:pPr lvl="0"/>
            <a:endParaRPr lang="es-VE" sz="2000" dirty="0" smtClean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más pruebas de la aplicación utilizando equipos más avanzados que contengan versiones recientes del sistema operativo </a:t>
            </a:r>
            <a:r>
              <a:rPr lang="es-VE" sz="2000" dirty="0" smtClean="0"/>
              <a:t>Android.</a:t>
            </a:r>
            <a:endParaRPr lang="es-ES_tradnl" sz="2000" dirty="0"/>
          </a:p>
          <a:p>
            <a:pPr marL="342900" lvl="0" indent="-342900">
              <a:buFont typeface="Arial"/>
              <a:buChar char="•"/>
            </a:pP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Desarrollar aplicaciones utilizando Realidad Aumentada en Smart </a:t>
            </a:r>
            <a:r>
              <a:rPr lang="es-VE" sz="2000" dirty="0" smtClean="0"/>
              <a:t>Glasses.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</a:t>
            </a:r>
            <a:r>
              <a:rPr lang="es-VE" sz="2000" dirty="0" smtClean="0"/>
              <a:t>NFC.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Faltaaaaaaa una más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330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VE" sz="2000" dirty="0"/>
              <a:t>Diseñar e implementar un buscador para seleccionar el lugar que se desea encontrar</a:t>
            </a:r>
            <a:r>
              <a:rPr lang="es-VE" sz="2000" dirty="0" smtClean="0"/>
              <a:t>.</a:t>
            </a:r>
          </a:p>
          <a:p>
            <a:pPr marL="457200" lvl="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VE" sz="2000" dirty="0"/>
              <a:t>Diseñar e implementar un módulo para la geolocalización a través de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Base de Datos que contenga la información necesaria para el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interfaz gráfica amigable que interactuará con el usuario en los diferentes módulos de la aplicación. </a:t>
            </a:r>
            <a:endParaRPr lang="es-VE" sz="2000" dirty="0" smtClean="0"/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Backend que maneje toda la lógica y servicios web de la aplicación. 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8609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86488</TotalTime>
  <Words>2653</Words>
  <Application>Microsoft Macintosh PowerPoint</Application>
  <PresentationFormat>Presentación en pantalla (4:3)</PresentationFormat>
  <Paragraphs>604</Paragraphs>
  <Slides>58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5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Sandra Villamizar</cp:lastModifiedBy>
  <cp:revision>171</cp:revision>
  <dcterms:created xsi:type="dcterms:W3CDTF">2017-04-18T19:37:11Z</dcterms:created>
  <dcterms:modified xsi:type="dcterms:W3CDTF">2017-05-03T22:37:50Z</dcterms:modified>
</cp:coreProperties>
</file>